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94" r:id="rId4"/>
    <p:sldId id="279" r:id="rId5"/>
    <p:sldId id="280" r:id="rId6"/>
    <p:sldId id="295" r:id="rId7"/>
    <p:sldId id="296" r:id="rId8"/>
    <p:sldId id="267" r:id="rId9"/>
    <p:sldId id="285" r:id="rId10"/>
    <p:sldId id="281" r:id="rId11"/>
    <p:sldId id="297" r:id="rId12"/>
    <p:sldId id="283" r:id="rId13"/>
    <p:sldId id="298" r:id="rId14"/>
    <p:sldId id="284" r:id="rId15"/>
    <p:sldId id="268" r:id="rId16"/>
    <p:sldId id="29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48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987E7-9452-4926-AB8E-FBADBD8F7AF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F4DA3-F11A-4F18-B02F-3F15FC05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8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7316"/>
            <a:ext cx="7772400" cy="1470025"/>
          </a:xfrm>
        </p:spPr>
        <p:txBody>
          <a:bodyPr/>
          <a:lstStyle/>
          <a:p>
            <a:r>
              <a:rPr lang="en-US" b="1">
                <a:solidFill>
                  <a:srgbClr val="003366"/>
                </a:solidFill>
              </a:rPr>
              <a:t>Cluster Analysis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64103"/>
            <a:ext cx="6400800" cy="1060554"/>
          </a:xfrm>
        </p:spPr>
        <p:txBody>
          <a:bodyPr>
            <a:normAutofit fontScale="85000" lnSpcReduction="20000"/>
          </a:bodyPr>
          <a:lstStyle/>
          <a:p>
            <a:r>
              <a:rPr lang="en-US" sz="2600">
                <a:solidFill>
                  <a:srgbClr val="000000"/>
                </a:solidFill>
              </a:rPr>
              <a:t>Diah Pramestari, ST., MT</a:t>
            </a:r>
          </a:p>
          <a:p>
            <a:r>
              <a:rPr lang="en-US" sz="2400">
                <a:solidFill>
                  <a:srgbClr val="000000"/>
                </a:solidFill>
              </a:rPr>
              <a:t>Teknik Industri</a:t>
            </a:r>
          </a:p>
          <a:p>
            <a:r>
              <a:rPr lang="en-US" sz="2400">
                <a:solidFill>
                  <a:srgbClr val="000000"/>
                </a:solidFill>
              </a:rPr>
              <a:t>Universitas Persada Indonesia YAI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Ukuran Kemiripan dan Jarak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Cluster analysis, mengandalkan ukuran jarak, antara lain :</a:t>
            </a:r>
          </a:p>
          <a:p>
            <a:pPr algn="just"/>
            <a:r>
              <a:rPr lang="en-US">
                <a:solidFill>
                  <a:srgbClr val="000000"/>
                </a:solidFill>
              </a:rPr>
              <a:t>Euclidean Distance (paling umum)</a:t>
            </a:r>
          </a:p>
          <a:p>
            <a:pPr algn="just"/>
            <a:endParaRPr lang="en-US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en-US">
              <a:solidFill>
                <a:srgbClr val="000000"/>
              </a:solidFill>
            </a:endParaRPr>
          </a:p>
          <a:p>
            <a:pPr algn="just"/>
            <a:r>
              <a:rPr lang="en-US">
                <a:solidFill>
                  <a:srgbClr val="000000"/>
                </a:solidFill>
              </a:rPr>
              <a:t>Squared Euclidean Distance</a:t>
            </a:r>
          </a:p>
          <a:p>
            <a:pPr lvl="1" algn="just"/>
            <a:r>
              <a:rPr lang="en-US">
                <a:solidFill>
                  <a:srgbClr val="000000"/>
                </a:solidFill>
              </a:rPr>
              <a:t>Dipakai dalam K means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516018-0050-475E-AAC1-C9C9FF85E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7396" y="3410800"/>
            <a:ext cx="2209524" cy="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757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Ukuran Kemiripan dan Jarak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Cluster analysis, mengandalkan ukuran jarak, antara lain :</a:t>
            </a:r>
          </a:p>
          <a:p>
            <a:pPr algn="just"/>
            <a:r>
              <a:rPr lang="en-US">
                <a:solidFill>
                  <a:srgbClr val="000000"/>
                </a:solidFill>
              </a:rPr>
              <a:t>Manhattan Distance</a:t>
            </a:r>
          </a:p>
          <a:p>
            <a:pPr lvl="1" algn="just"/>
            <a:r>
              <a:rPr lang="en-US">
                <a:solidFill>
                  <a:srgbClr val="000000"/>
                </a:solidFill>
              </a:rPr>
              <a:t>Mengukur jarak absolut</a:t>
            </a:r>
          </a:p>
          <a:p>
            <a:pPr algn="just"/>
            <a:r>
              <a:rPr lang="en-US">
                <a:solidFill>
                  <a:srgbClr val="000000"/>
                </a:solidFill>
              </a:rPr>
              <a:t>Correlation based distance</a:t>
            </a:r>
          </a:p>
          <a:p>
            <a:pPr lvl="1" algn="just"/>
            <a:r>
              <a:rPr lang="en-US">
                <a:solidFill>
                  <a:srgbClr val="000000"/>
                </a:solidFill>
              </a:rPr>
              <a:t>Dipakai jika data memiliki pola hubungan</a:t>
            </a:r>
          </a:p>
        </p:txBody>
      </p:sp>
    </p:spTree>
    <p:extLst>
      <p:ext uri="{BB962C8B-B14F-4D97-AF65-F5344CB8AC3E}">
        <p14:creationId xmlns:p14="http://schemas.microsoft.com/office/powerpoint/2010/main" val="1051107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Tahapan Cluster Analysis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929B05-7111-4EBB-8ACB-D765928F8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/>
              <a:t>Menentukan variabel</a:t>
            </a:r>
          </a:p>
          <a:p>
            <a:pPr marL="566738" lvl="1" indent="0" algn="just">
              <a:buNone/>
            </a:pPr>
            <a:r>
              <a:rPr lang="en-US" sz="3200"/>
              <a:t>Variabel harus mencerminkan karakteristik yang relevan, seperti pendapatan, usia, frekuensi pembelian, tingkat resiko</a:t>
            </a:r>
          </a:p>
          <a:p>
            <a:pPr marL="514350" indent="-514350" algn="just">
              <a:buAutoNum type="arabicPeriod"/>
            </a:pPr>
            <a:r>
              <a:rPr lang="en-US"/>
              <a:t>Standardisasi data</a:t>
            </a:r>
          </a:p>
          <a:p>
            <a:pPr marL="512763" indent="0" algn="just">
              <a:buNone/>
            </a:pPr>
            <a:r>
              <a:rPr lang="en-US"/>
              <a:t>Jika skala variable berbeda, gunakan </a:t>
            </a:r>
          </a:p>
          <a:p>
            <a:pPr marL="512763" indent="0" algn="just">
              <a:buNone/>
            </a:pPr>
            <a:r>
              <a:rPr lang="en-US"/>
              <a:t>Z score stardardization, min-max normalization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57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Tahapan Cluster Analysis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929B05-7111-4EBB-8ACB-D765928F8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b="1"/>
              <a:t>3. Menentukan metode</a:t>
            </a:r>
          </a:p>
          <a:p>
            <a:pPr lvl="1"/>
            <a:r>
              <a:rPr lang="en-US"/>
              <a:t>Hirarkis, sebagai eksplorasi awal</a:t>
            </a:r>
          </a:p>
          <a:p>
            <a:pPr lvl="1"/>
            <a:r>
              <a:rPr lang="en-US"/>
              <a:t>K means, sebagau cluster final</a:t>
            </a:r>
          </a:p>
          <a:p>
            <a:pPr marL="0" indent="0">
              <a:buNone/>
            </a:pPr>
            <a:r>
              <a:rPr lang="en-US" b="1"/>
              <a:t>4. Menentukan Jumlah Cluster</a:t>
            </a:r>
          </a:p>
          <a:p>
            <a:pPr marL="292100" indent="0">
              <a:buNone/>
            </a:pPr>
            <a:r>
              <a:rPr lang="en-US"/>
              <a:t>Beberapa alat:</a:t>
            </a:r>
          </a:p>
          <a:p>
            <a:pPr marL="512763" indent="-274638">
              <a:buFont typeface="Arial" panose="020B0604020202020204" pitchFamily="34" charset="0"/>
              <a:buChar char="•"/>
            </a:pPr>
            <a:r>
              <a:rPr lang="en-US"/>
              <a:t>Elbow Method</a:t>
            </a:r>
          </a:p>
          <a:p>
            <a:pPr marL="512763" indent="-274638">
              <a:buFont typeface="Arial" panose="020B0604020202020204" pitchFamily="34" charset="0"/>
              <a:buChar char="•"/>
            </a:pPr>
            <a:r>
              <a:rPr lang="en-US"/>
              <a:t>Dendrogram</a:t>
            </a:r>
          </a:p>
          <a:p>
            <a:pPr marL="512763" indent="-274638">
              <a:buFont typeface="Arial" panose="020B0604020202020204" pitchFamily="34" charset="0"/>
              <a:buChar char="•"/>
            </a:pPr>
            <a:r>
              <a:rPr lang="en-US"/>
              <a:t>Silhouette coefficient</a:t>
            </a:r>
          </a:p>
          <a:p>
            <a:pPr marL="0" indent="0">
              <a:buNone/>
            </a:pPr>
            <a:r>
              <a:rPr lang="en-US" b="1"/>
              <a:t>5. Interpretasi Cluster</a:t>
            </a:r>
          </a:p>
          <a:p>
            <a:pPr indent="-50800"/>
            <a:r>
              <a:rPr lang="en-US"/>
              <a:t> Melakukan profiling cluster:</a:t>
            </a:r>
          </a:p>
          <a:p>
            <a:pPr indent="-50800">
              <a:buFont typeface="Arial" panose="020B0604020202020204" pitchFamily="34" charset="0"/>
              <a:buChar char="•"/>
            </a:pPr>
            <a:r>
              <a:rPr lang="en-US"/>
              <a:t> rata-rata variabel</a:t>
            </a:r>
          </a:p>
          <a:p>
            <a:pPr indent="-50800">
              <a:buFont typeface="Arial" panose="020B0604020202020204" pitchFamily="34" charset="0"/>
              <a:buChar char="•"/>
            </a:pPr>
            <a:r>
              <a:rPr lang="en-US"/>
              <a:t> karakteristik khas</a:t>
            </a:r>
          </a:p>
          <a:p>
            <a:pPr indent="-50800">
              <a:buFont typeface="Arial" panose="020B0604020202020204" pitchFamily="34" charset="0"/>
              <a:buChar char="•"/>
            </a:pPr>
            <a:r>
              <a:rPr lang="en-US"/>
              <a:t> implikasi manajerial</a:t>
            </a:r>
          </a:p>
          <a:p>
            <a:pPr marL="55563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93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Contoh Aplikasi Cluster Analysis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94192" cy="45259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Pengelompokkan konsumen menjadi :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Cluster 1 : high value buyers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Cluster 2 : price sensitive buyers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Cluster 3 : seasonal buyers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Pengelompokkan kinerja UMKM menjadi: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Cluster 1 : UMKM maju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Cluster 2 : UMKM berkembang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Cluster 3 : UMKM stagnan</a:t>
            </a:r>
          </a:p>
        </p:txBody>
      </p:sp>
    </p:spTree>
    <p:extLst>
      <p:ext uri="{BB962C8B-B14F-4D97-AF65-F5344CB8AC3E}">
        <p14:creationId xmlns:p14="http://schemas.microsoft.com/office/powerpoint/2010/main" val="1162575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>
                <a:solidFill>
                  <a:srgbClr val="000000"/>
                </a:solidFill>
              </a:rPr>
              <a:t>Kelebihan Cluster Analysis</a:t>
            </a:r>
            <a:endParaRPr lang="en-US" sz="4400" b="1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4164"/>
            <a:ext cx="8229600" cy="4851999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17525" lvl="1" indent="-4572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Memudahkan interpretasi terhadap data besar</a:t>
            </a:r>
          </a:p>
          <a:p>
            <a:pPr marL="517525" lvl="1" indent="-4572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Fleksibel untuk berbagai jenis data</a:t>
            </a:r>
          </a:p>
          <a:p>
            <a:pPr marL="517525" lvl="1" indent="-4572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Mampu menemukan pola yang tidak terlihat secara manual</a:t>
            </a:r>
          </a:p>
          <a:p>
            <a:pPr marL="517525" lvl="1" indent="-457200" algn="just">
              <a:buFontTx/>
              <a:buChar char="-"/>
            </a:pPr>
            <a:endParaRPr lang="en-US" sz="3200" b="1" i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77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>
                <a:solidFill>
                  <a:srgbClr val="000000"/>
                </a:solidFill>
              </a:rPr>
              <a:t>Kelemahan Cluster Analysis</a:t>
            </a:r>
            <a:endParaRPr lang="en-US" sz="4400" b="1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4164"/>
            <a:ext cx="8229600" cy="4851999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17525" lvl="1" indent="-4572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Hasil tidak selalu unik</a:t>
            </a:r>
          </a:p>
          <a:p>
            <a:pPr marL="517525" lvl="1" indent="-4572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Sensitif terhadap outlier</a:t>
            </a:r>
          </a:p>
          <a:p>
            <a:pPr marL="517525" lvl="1" indent="-4572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Perlu subjektivitas dalam menentukan jumlah cluster</a:t>
            </a:r>
          </a:p>
          <a:p>
            <a:pPr marL="517525" lvl="1" indent="-457200" algn="just">
              <a:buFontTx/>
              <a:buChar char="-"/>
            </a:pPr>
            <a:endParaRPr lang="en-US" sz="3200" b="1" i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287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Pengertian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Merupakan teknik analisis multivariat yang digunakan untuk mengelompokkan objek (individu, perusahaan, produk, dll) ke dalam grup (Cluster) berdasarkan kemiripan karakteristik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Objek dalam satu cluster memiliki kemiripan tinggi, sedangkan antar cluster memiliki kemiripan rendah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Pengertian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09019"/>
            <a:ext cx="8229600" cy="1828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i="1">
                <a:solidFill>
                  <a:srgbClr val="000000"/>
                </a:solidFill>
              </a:rPr>
              <a:t>Cluster analysis = mengelompokkan data berdasarkan pola kemiripan (similarity) atau jarak (distance)</a:t>
            </a:r>
          </a:p>
        </p:txBody>
      </p:sp>
    </p:spTree>
    <p:extLst>
      <p:ext uri="{BB962C8B-B14F-4D97-AF65-F5344CB8AC3E}">
        <p14:creationId xmlns:p14="http://schemas.microsoft.com/office/powerpoint/2010/main" val="3395872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Tujuan 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38160" cy="4782312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Mengidentifikasi kelompok dalam kumpulan data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Menemukan pola perilaku atau karakteristik tertentu dalam populasi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Segmentasi pasar, pengelompokkan wilayah, kategori resiko,dsb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Menyederhanakan data berukuran besar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Membantu strategi pengambilan keputusan berbasis kelompok homogen</a:t>
            </a:r>
          </a:p>
          <a:p>
            <a:pPr algn="just"/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41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Jenis Cluster Analysis 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rgbClr val="92D050"/>
          </a:solidFill>
        </p:spPr>
        <p:txBody>
          <a:bodyPr>
            <a:normAutofit lnSpcReduction="10000"/>
          </a:bodyPr>
          <a:lstStyle/>
          <a:p>
            <a:pPr marL="742950" indent="-742950" algn="just">
              <a:buAutoNum type="alphaUcPeriod"/>
            </a:pPr>
            <a:r>
              <a:rPr lang="en-US" sz="3600">
                <a:solidFill>
                  <a:srgbClr val="000000"/>
                </a:solidFill>
              </a:rPr>
              <a:t>Hierarchical Cluster </a:t>
            </a:r>
          </a:p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Metode yang menyusun pengelompokkan secara bertingkat 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Agglomerative : menggabungkan objek satu per satu hingga menjadi satu cluster besar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Divisive : memecah cluster besar menjadi cluster yang lebih kecil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923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Jenis Cluster Analysis 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742950" indent="-742950" algn="just">
              <a:buAutoNum type="alphaUcPeriod"/>
            </a:pPr>
            <a:r>
              <a:rPr lang="en-US" sz="3600">
                <a:solidFill>
                  <a:srgbClr val="000000"/>
                </a:solidFill>
              </a:rPr>
              <a:t>Hierarchical Cluster </a:t>
            </a:r>
          </a:p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Hasilnya ditampilkan dalam dendrogram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857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Jenis Cluster Analysis 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742950" indent="-742950" algn="just">
              <a:buAutoNum type="alphaUcPeriod"/>
            </a:pPr>
            <a:r>
              <a:rPr lang="en-US" sz="3600">
                <a:solidFill>
                  <a:srgbClr val="000000"/>
                </a:solidFill>
              </a:rPr>
              <a:t>Hierarchical Cluster </a:t>
            </a:r>
          </a:p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Metode yang termasuk :</a:t>
            </a:r>
          </a:p>
          <a:p>
            <a:pPr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Single linkage</a:t>
            </a:r>
          </a:p>
          <a:p>
            <a:pPr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Complete linkage</a:t>
            </a:r>
          </a:p>
          <a:p>
            <a:pPr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Average linkage</a:t>
            </a:r>
          </a:p>
          <a:p>
            <a:pPr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Ward’s method (paling popular karena stabil)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626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>
                <a:solidFill>
                  <a:srgbClr val="003366"/>
                </a:solidFill>
              </a:rPr>
              <a:t>Jenis Cluster Analysis 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744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B. Non Hierarchical Cluster (K-means)</a:t>
            </a:r>
          </a:p>
          <a:p>
            <a:pPr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Metode yang paling sering digunakan dalam penelitian</a:t>
            </a:r>
          </a:p>
          <a:p>
            <a:pPr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Karakteristik :</a:t>
            </a:r>
          </a:p>
          <a:p>
            <a:pPr lvl="1" algn="just">
              <a:buFontTx/>
              <a:buChar char="-"/>
            </a:pPr>
            <a:r>
              <a:rPr lang="en-US">
                <a:solidFill>
                  <a:srgbClr val="000000"/>
                </a:solidFill>
              </a:rPr>
              <a:t>Jumlah cluster ditentukan di awal</a:t>
            </a:r>
          </a:p>
          <a:p>
            <a:pPr lvl="1" algn="just">
              <a:buFontTx/>
              <a:buChar char="-"/>
            </a:pPr>
            <a:r>
              <a:rPr lang="en-US">
                <a:solidFill>
                  <a:srgbClr val="000000"/>
                </a:solidFill>
              </a:rPr>
              <a:t>Menggunakan ukuran jarak (umumnya Euclidean)</a:t>
            </a:r>
          </a:p>
          <a:p>
            <a:pPr lvl="1" algn="just">
              <a:buFontTx/>
              <a:buChar char="-"/>
            </a:pPr>
            <a:r>
              <a:rPr lang="en-US">
                <a:solidFill>
                  <a:srgbClr val="000000"/>
                </a:solidFill>
              </a:rPr>
              <a:t>Iteratif : mengatur pusat cluster (centroid) hingga stabil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71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>
                <a:solidFill>
                  <a:srgbClr val="003366"/>
                </a:solidFill>
              </a:rPr>
              <a:t>Jenis Cluster Analysis 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744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Kelebihan :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Efisien untuk data besar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Hasil cluster lebih stabil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Kekurangan :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Harus menentukan jumlah cluster diawal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Sensitif terhadap outlier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394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3791</TotalTime>
  <Words>460</Words>
  <Application>Microsoft Office PowerPoint</Application>
  <PresentationFormat>On-screen Show (4:3)</PresentationFormat>
  <Paragraphs>94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Cluster Analysis</vt:lpstr>
      <vt:lpstr>Pengertian</vt:lpstr>
      <vt:lpstr>Pengertian</vt:lpstr>
      <vt:lpstr>Tujuan </vt:lpstr>
      <vt:lpstr>Jenis Cluster Analysis </vt:lpstr>
      <vt:lpstr>Jenis Cluster Analysis </vt:lpstr>
      <vt:lpstr>Jenis Cluster Analysis </vt:lpstr>
      <vt:lpstr>Jenis Cluster Analysis </vt:lpstr>
      <vt:lpstr>Jenis Cluster Analysis </vt:lpstr>
      <vt:lpstr>Ukuran Kemiripan dan Jarak</vt:lpstr>
      <vt:lpstr>Ukuran Kemiripan dan Jarak</vt:lpstr>
      <vt:lpstr>Tahapan Cluster Analysis</vt:lpstr>
      <vt:lpstr>Tahapan Cluster Analysis</vt:lpstr>
      <vt:lpstr>Contoh Aplikasi Cluster Analysis</vt:lpstr>
      <vt:lpstr>Kelebihan Cluster Analysis</vt:lpstr>
      <vt:lpstr>Kelemahan Cluster Analysis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Analisis Multivariat</dc:title>
  <dc:subject/>
  <dc:creator>Diah Dee</dc:creator>
  <cp:keywords/>
  <dc:description>generated using python-pptx</dc:description>
  <cp:lastModifiedBy>Diah Dee</cp:lastModifiedBy>
  <cp:revision>50</cp:revision>
  <dcterms:created xsi:type="dcterms:W3CDTF">2013-01-27T09:14:16Z</dcterms:created>
  <dcterms:modified xsi:type="dcterms:W3CDTF">2025-11-24T09:10:50Z</dcterms:modified>
  <cp:category/>
</cp:coreProperties>
</file>